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3108960" cy="1463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3108960"/>
            <a:ext cx="105156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ED1E24"/>
                </a:solidFill>
                <a:latin typeface="Arial"/>
              </a:rPr>
              <a:t>FUEL SURCHARGE PROPOSAL</a:t>
            </a:r>
          </a:p>
          <a:p>
            <a:pPr>
              <a:spcBef>
                <a:spcPts val="1400"/>
              </a:spcBef>
            </a:pPr>
            <a:r>
              <a:rPr sz="5400" b="1" i="0">
                <a:solidFill>
                  <a:srgbClr val="FFFFFF"/>
                </a:solidFill>
                <a:latin typeface="Arial"/>
              </a:rPr>
              <a:t>An indexed rate that</a:t>
            </a:r>
          </a:p>
          <a:p>
            <a:pPr>
              <a:lnSpc>
                <a:spcPct val="100000"/>
              </a:lnSpc>
            </a:pPr>
            <a:r>
              <a:rPr sz="5400" b="1" i="0">
                <a:solidFill>
                  <a:srgbClr val="FFFFFF"/>
                </a:solidFill>
                <a:latin typeface="Arial"/>
              </a:rPr>
              <a:t>tracks the </a:t>
            </a:r>
            <a:r>
              <a:rPr sz="5400" b="1" i="1">
                <a:solidFill>
                  <a:srgbClr val="ED1E24"/>
                </a:solidFill>
                <a:latin typeface="Georgia"/>
              </a:rPr>
              <a:t>fuel</a:t>
            </a:r>
          </a:p>
          <a:p>
            <a:pPr>
              <a:spcBef>
                <a:spcPts val="2000"/>
              </a:spcBef>
            </a:pPr>
            <a:r>
              <a:rPr sz="1600" b="0" i="0">
                <a:solidFill>
                  <a:srgbClr val="B8B8B8"/>
                </a:solidFill>
                <a:latin typeface="Arial"/>
              </a:rPr>
              <a:t>Prepared for Driven Solutions  · 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THE RECOMMENDATION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Replace the flat fee.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 Track the fuel.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i="0">
                <a:solidFill>
                  <a:srgbClr val="B8B8B8"/>
                </a:solidFill>
                <a:latin typeface="Arial"/>
              </a:rPr>
              <a:t>One indexed rate moves with the pump instead of a fixed dollar amount.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160520"/>
            <a:ext cx="5349240" cy="2057400"/>
          </a:xfrm>
          <a:prstGeom prst="rect">
            <a:avLst/>
          </a:prstGeom>
          <a:solidFill>
            <a:srgbClr val="ED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80760" y="4160520"/>
            <a:ext cx="5577840" cy="2057400"/>
          </a:xfrm>
          <a:prstGeom prst="rect">
            <a:avLst/>
          </a:prstGeom>
          <a:solidFill>
            <a:srgbClr val="ED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4434840"/>
            <a:ext cx="47548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600" b="1" i="0">
                <a:solidFill>
                  <a:srgbClr val="FFFFFF"/>
                </a:solidFill>
                <a:latin typeface="Arial"/>
              </a:rPr>
              <a:t>$0.39</a:t>
            </a:r>
          </a:p>
          <a:p>
            <a:r>
              <a:rPr sz="1500" b="0" i="0">
                <a:solidFill>
                  <a:srgbClr val="FFFFFF"/>
                </a:solidFill>
                <a:latin typeface="Arial"/>
              </a:rPr>
              <a:t>per billed mile at today’s diesel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43484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600" b="1" i="0">
                <a:solidFill>
                  <a:srgbClr val="FFFFFF"/>
                </a:solidFill>
                <a:latin typeface="Arial"/>
              </a:rPr>
              <a:t>$46.80</a:t>
            </a:r>
          </a:p>
          <a:p>
            <a:r>
              <a:rPr sz="1500" b="0" i="0">
                <a:solidFill>
                  <a:srgbClr val="FFFFFF"/>
                </a:solidFill>
                <a:latin typeface="Arial"/>
              </a:rPr>
              <a:t>surcharge on the average job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THE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One formula.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 Rounded to the cent.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>
                <a:solidFill>
                  <a:srgbClr val="B8B8B8"/>
                </a:solidFill>
                <a:latin typeface="Arial"/>
              </a:rPr>
              <a:t>Surcharge per billed mile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749039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( diesel price   −   $3.00 )   ÷   8</a:t>
            </a:r>
          </a:p>
          <a:p>
            <a:pPr>
              <a:spcBef>
                <a:spcPts val="1000"/>
              </a:spcBef>
            </a:pPr>
            <a:r>
              <a:rPr sz="1600" b="0" i="0">
                <a:solidFill>
                  <a:srgbClr val="B8B8B8"/>
                </a:solidFill>
                <a:latin typeface="Arial"/>
              </a:rPr>
              <a:t>Rounded to the nearest cent, applied to every mile. 8 is the fleet average MPG.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9496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2400" b="1" i="0">
                <a:solidFill>
                  <a:srgbClr val="ED1E24"/>
                </a:solidFill>
                <a:latin typeface="Arial"/>
              </a:rPr>
              <a:t>Rises when diesel rises. </a:t>
            </a:r>
            <a:r>
              <a:rPr sz="2400" b="1" i="1">
                <a:solidFill>
                  <a:srgbClr val="ED1E24"/>
                </a:solidFill>
                <a:latin typeface="Georgia"/>
              </a:rPr>
              <a:t>Falls when it falls.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WHY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The flat fee stopped 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tracking the pump.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3291840"/>
          <a:ext cx="1106424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2743200"/>
                <a:gridCol w="2743200"/>
              </a:tblGrid>
              <a:tr h="525780"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ED1E24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1440" marT="27432" marB="27432">
                    <a:solidFill>
                      <a:srgbClr val="282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ED1E24"/>
                          </a:solidFill>
                          <a:latin typeface="Arial"/>
                        </a:rPr>
                        <a:t>Diesel / gal</a:t>
                      </a:r>
                    </a:p>
                  </a:txBody>
                  <a:tcPr marL="91440" marT="27432" marB="27432">
                    <a:solidFill>
                      <a:srgbClr val="282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ED1E24"/>
                          </a:solidFill>
                          <a:latin typeface="Arial"/>
                        </a:rPr>
                        <a:t>Fuel / job</a:t>
                      </a:r>
                    </a:p>
                  </a:txBody>
                  <a:tcPr marL="91440" marT="27432" marB="27432">
                    <a:solidFill>
                      <a:srgbClr val="282828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FFFFFF"/>
                          </a:solidFill>
                          <a:latin typeface="Arial"/>
                        </a:rPr>
                        <a:t>Contract signed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B8B8B8"/>
                          </a:solidFill>
                          <a:latin typeface="Arial"/>
                        </a:rPr>
                        <a:t>$3.00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B8B8B8"/>
                          </a:solidFill>
                          <a:latin typeface="Arial"/>
                        </a:rPr>
                        <a:t>$45.00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FFFFFF"/>
                          </a:solidFill>
                          <a:latin typeface="Arial"/>
                        </a:rPr>
                        <a:t>May 2026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B8B8B8"/>
                          </a:solidFill>
                          <a:latin typeface="Arial"/>
                        </a:rPr>
                        <a:t>$4.25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B8B8B8"/>
                          </a:solidFill>
                          <a:latin typeface="Arial"/>
                        </a:rPr>
                        <a:t>$63.75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ED1E24"/>
                          </a:solidFill>
                          <a:latin typeface="Arial"/>
                        </a:rPr>
                        <a:t>Today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ED1E24"/>
                          </a:solidFill>
                          <a:latin typeface="Arial"/>
                        </a:rPr>
                        <a:t>$6.15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 i="0">
                          <a:solidFill>
                            <a:srgbClr val="ED1E24"/>
                          </a:solidFill>
                          <a:latin typeface="Arial"/>
                        </a:rPr>
                        <a:t>$92.25</a:t>
                      </a:r>
                    </a:p>
                  </a:txBody>
                  <a:tcPr marL="91440" marT="27432" marB="27432">
                    <a:solidFill>
                      <a:srgbClr val="0E0E0E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6072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i="0">
                <a:solidFill>
                  <a:srgbClr val="FFFFFF"/>
                </a:solidFill>
                <a:latin typeface="Arial"/>
              </a:rPr>
              <a:t>Added fuel cost per job today: $47.25.  The $46.80 indexed rate covers 99%.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THE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The rate follows 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the price.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3017520"/>
          <a:ext cx="1106423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749039"/>
              </a:tblGrid>
              <a:tr h="274320"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Diesel / gal</a:t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Rate / mile</a:t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Per average job</a:t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$3.00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$3.50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$0.06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$7.20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$4.00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$0.13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$15.60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$4.50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$0.19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$22.80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$5.00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$0.25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$30.00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$5.50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$0.31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$37.20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$6.00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$0.38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$45.60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</a:rPr>
                        <a:t>$6.15</a:t>
                      </a:r>
                    </a:p>
                  </a:txBody>
                  <a:tcPr marL="91440" marT="18288" marB="18288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</a:rPr>
                        <a:t>$0.39</a:t>
                      </a:r>
                    </a:p>
                  </a:txBody>
                  <a:tcPr marL="91440" marT="18288" marB="18288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</a:rPr>
                        <a:t>$46.80</a:t>
                      </a:r>
                    </a:p>
                  </a:txBody>
                  <a:tcPr marL="91440" marT="18288" marB="18288">
                    <a:solidFill>
                      <a:srgbClr val="ED1E2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$6.50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$0.44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$52.80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$7.00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$60.00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$7.50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$0.56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$67.20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B8B8B8"/>
                          </a:solidFill>
                          <a:latin typeface="Arial"/>
                        </a:rPr>
                        <a:t>$8.00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$0.63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B8B8B8"/>
                          </a:solidFill>
                          <a:latin typeface="Arial"/>
                        </a:rPr>
                        <a:t>$75.60</a:t>
                      </a:r>
                    </a:p>
                  </a:txBody>
                  <a:tcPr marL="91440" marT="18288" marB="18288">
                    <a:solidFill>
                      <a:srgbClr val="0E0E0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THE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Fuel prices stay 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elevated.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108960"/>
            <a:ext cx="557784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 i="0">
                <a:solidFill>
                  <a:srgbClr val="ED1E24"/>
                </a:solidFill>
                <a:latin typeface="Arial"/>
              </a:rPr>
              <a:t>EIA Short-Term Energy Outlook, Sept 2026</a:t>
            </a:r>
          </a:p>
          <a:p>
            <a:pPr>
              <a:spcBef>
                <a:spcPts val="1200"/>
              </a:spcBef>
            </a:pPr>
            <a:r>
              <a:rPr sz="1800" b="0" i="0">
                <a:solidFill>
                  <a:srgbClr val="B8B8B8"/>
                </a:solidFill>
                <a:latin typeface="Arial"/>
              </a:rPr>
              <a:t>U.S. retail diesel 2026 average  </a:t>
            </a:r>
            <a:r>
              <a:rPr sz="2200" b="1" i="0">
                <a:solidFill>
                  <a:srgbClr val="FFFFFF"/>
                </a:solidFill>
                <a:latin typeface="Arial"/>
              </a:rPr>
              <a:t>$5.07 / gal</a:t>
            </a:r>
          </a:p>
          <a:p>
            <a:pPr>
              <a:spcBef>
                <a:spcPts val="1200"/>
              </a:spcBef>
            </a:pPr>
            <a:r>
              <a:rPr sz="1800" b="0" i="0">
                <a:solidFill>
                  <a:srgbClr val="B8B8B8"/>
                </a:solidFill>
                <a:latin typeface="Arial"/>
              </a:rPr>
              <a:t>U.S. retail diesel 2027 average  </a:t>
            </a:r>
            <a:r>
              <a:rPr sz="2200" b="1" i="0">
                <a:solidFill>
                  <a:srgbClr val="FFFFFF"/>
                </a:solidFill>
                <a:latin typeface="Arial"/>
              </a:rPr>
              <a:t>$4.40 / gal</a:t>
            </a:r>
          </a:p>
          <a:p>
            <a:pPr>
              <a:spcBef>
                <a:spcPts val="1200"/>
              </a:spcBef>
            </a:pPr>
            <a:r>
              <a:rPr sz="1800" b="0" i="0">
                <a:solidFill>
                  <a:srgbClr val="B8B8B8"/>
                </a:solidFill>
                <a:latin typeface="Arial"/>
              </a:rPr>
              <a:t>Distillate inventories below the 5-year low through most of 2027  </a:t>
            </a:r>
            <a:r>
              <a:rPr sz="2200" b="1" i="0">
                <a:solidFill>
                  <a:srgbClr val="FFFFFF"/>
                </a:solidFill>
                <a:latin typeface="Arial"/>
              </a:rPr>
              <a:t>Tight global supply, with upside risk if Middle East flows stay constrained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3108960"/>
            <a:ext cx="52120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B8B8B8"/>
                </a:solidFill>
                <a:latin typeface="Arial"/>
              </a:rPr>
              <a:t>DIESEL    RATE    PER JOB</a:t>
            </a:r>
          </a:p>
          <a:p>
            <a:pPr>
              <a:spcBef>
                <a:spcPts val="1400"/>
              </a:spcBef>
            </a:pPr>
            <a:r>
              <a:rPr sz="2400" b="1" i="0">
                <a:solidFill>
                  <a:srgbClr val="ED1E24"/>
                </a:solidFill>
                <a:latin typeface="Arial"/>
              </a:rPr>
              <a:t>$6.15  →  </a:t>
            </a:r>
            <a:r>
              <a:rPr sz="2400" b="1" i="0">
                <a:solidFill>
                  <a:srgbClr val="FFFFFF"/>
                </a:solidFill>
                <a:latin typeface="Arial"/>
              </a:rPr>
              <a:t>$0.39/mi   $46.80</a:t>
            </a:r>
          </a:p>
          <a:p>
            <a:pPr>
              <a:spcBef>
                <a:spcPts val="1400"/>
              </a:spcBef>
            </a:pPr>
            <a:r>
              <a:rPr sz="2400" b="1" i="0">
                <a:solidFill>
                  <a:srgbClr val="FFFFFF"/>
                </a:solidFill>
                <a:latin typeface="Arial"/>
              </a:rPr>
              <a:t>$6.50  →  </a:t>
            </a:r>
            <a:r>
              <a:rPr sz="2400" b="0" i="0">
                <a:solidFill>
                  <a:srgbClr val="FFFFFF"/>
                </a:solidFill>
                <a:latin typeface="Arial"/>
              </a:rPr>
              <a:t>$0.44/mi   $52.80</a:t>
            </a:r>
          </a:p>
          <a:p>
            <a:pPr>
              <a:spcBef>
                <a:spcPts val="1400"/>
              </a:spcBef>
            </a:pPr>
            <a:r>
              <a:rPr sz="2400" b="1" i="0">
                <a:solidFill>
                  <a:srgbClr val="FFFFFF"/>
                </a:solidFill>
                <a:latin typeface="Arial"/>
              </a:rPr>
              <a:t>$7.00  →  </a:t>
            </a:r>
            <a:r>
              <a:rPr sz="2400" b="0" i="0">
                <a:solidFill>
                  <a:srgbClr val="FFFFFF"/>
                </a:solidFill>
                <a:latin typeface="Arial"/>
              </a:rPr>
              <a:t>$0.50/mi   $60.00</a:t>
            </a:r>
          </a:p>
          <a:p>
            <a:pPr>
              <a:spcBef>
                <a:spcPts val="1400"/>
              </a:spcBef>
            </a:pPr>
            <a:r>
              <a:rPr sz="2400" b="1" i="0">
                <a:solidFill>
                  <a:srgbClr val="FFFFFF"/>
                </a:solidFill>
                <a:latin typeface="Arial"/>
              </a:rPr>
              <a:t>$8.00  →  </a:t>
            </a:r>
            <a:r>
              <a:rPr sz="2400" b="0" i="0">
                <a:solidFill>
                  <a:srgbClr val="FFFFFF"/>
                </a:solidFill>
                <a:latin typeface="Arial"/>
              </a:rPr>
              <a:t>$0.63/mi   $75.60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12648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 i="0">
                <a:solidFill>
                  <a:srgbClr val="B8B8B8"/>
                </a:solidFill>
                <a:latin typeface="Arial"/>
              </a:rPr>
              <a:t>The indexed rate moves automatically. Neither side renegotiates.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One rate. 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One service week.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53949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ED1E24"/>
                </a:solidFill>
                <a:latin typeface="Arial"/>
              </a:rPr>
              <a:t>01  </a:t>
            </a:r>
            <a:r>
              <a:rPr sz="2600" b="1" i="0">
                <a:solidFill>
                  <a:srgbClr val="FFFFFF"/>
                </a:solidFill>
                <a:latin typeface="Arial"/>
              </a:rPr>
              <a:t>Set the rate</a:t>
            </a:r>
          </a:p>
          <a:p>
            <a:pPr>
              <a:spcBef>
                <a:spcPts val="600"/>
              </a:spcBef>
            </a:pPr>
            <a:r>
              <a:rPr sz="1500" b="0" i="0">
                <a:solidFill>
                  <a:srgbClr val="B8B8B8"/>
                </a:solidFill>
                <a:latin typeface="Arial"/>
              </a:rPr>
              <a:t>The prior week’s diesel price sets the per-mile rate.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59" y="3200400"/>
            <a:ext cx="53949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ED1E24"/>
                </a:solidFill>
                <a:latin typeface="Arial"/>
              </a:rPr>
              <a:t>02  </a:t>
            </a:r>
            <a:r>
              <a:rPr sz="2600" b="1" i="0">
                <a:solidFill>
                  <a:srgbClr val="FFFFFF"/>
                </a:solidFill>
                <a:latin typeface="Arial"/>
              </a:rPr>
              <a:t>Lock it in</a:t>
            </a:r>
          </a:p>
          <a:p>
            <a:pPr>
              <a:spcBef>
                <a:spcPts val="600"/>
              </a:spcBef>
            </a:pPr>
            <a:r>
              <a:rPr sz="1500" b="0" i="0">
                <a:solidFill>
                  <a:srgbClr val="B8B8B8"/>
                </a:solidFill>
                <a:latin typeface="Arial"/>
              </a:rPr>
              <a:t>One rate applies to the full work week.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54880"/>
            <a:ext cx="53949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ED1E24"/>
                </a:solidFill>
                <a:latin typeface="Arial"/>
              </a:rPr>
              <a:t>03  </a:t>
            </a:r>
            <a:r>
              <a:rPr sz="2600" b="1" i="0">
                <a:solidFill>
                  <a:srgbClr val="FFFFFF"/>
                </a:solidFill>
                <a:latin typeface="Arial"/>
              </a:rPr>
              <a:t>Bill it clearly</a:t>
            </a:r>
          </a:p>
          <a:p>
            <a:pPr>
              <a:spcBef>
                <a:spcPts val="600"/>
              </a:spcBef>
            </a:pPr>
            <a:r>
              <a:rPr sz="1500" b="0" i="0">
                <a:solidFill>
                  <a:srgbClr val="B8B8B8"/>
                </a:solidFill>
                <a:latin typeface="Arial"/>
              </a:rPr>
              <a:t>The surcharge is its own line, not buried in the mileage.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59" y="4754880"/>
            <a:ext cx="53949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ED1E24"/>
                </a:solidFill>
                <a:latin typeface="Arial"/>
              </a:rPr>
              <a:t>04  </a:t>
            </a:r>
            <a:r>
              <a:rPr sz="2600" b="1" i="0">
                <a:solidFill>
                  <a:srgbClr val="FFFFFF"/>
                </a:solidFill>
                <a:latin typeface="Arial"/>
              </a:rPr>
              <a:t>Let it breathe</a:t>
            </a:r>
          </a:p>
          <a:p>
            <a:pPr>
              <a:spcBef>
                <a:spcPts val="600"/>
              </a:spcBef>
            </a:pPr>
            <a:r>
              <a:rPr sz="1500" b="0" i="0">
                <a:solidFill>
                  <a:srgbClr val="B8B8B8"/>
                </a:solidFill>
                <a:latin typeface="Arial"/>
              </a:rPr>
              <a:t>The rate adjusts up or down automatically each week.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emerg-logo-white-sp-Whitney-McClendons-conflicted-copy-2021-12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417320" cy="667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5836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D1E24"/>
                </a:solidFill>
                <a:latin typeface="Arial"/>
              </a:rPr>
              <a:t>NEXT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Arial"/>
              </a:rPr>
              <a:t>Combined rates, </a:t>
            </a:r>
            <a:r>
              <a:rPr sz="4000" b="1" i="1">
                <a:solidFill>
                  <a:srgbClr val="FFFFFF"/>
                </a:solidFill>
                <a:latin typeface="Georgia"/>
              </a:rPr>
              <a:t>ready to agree.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108960"/>
            <a:ext cx="11064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0">
                <a:solidFill>
                  <a:srgbClr val="B8B8B8"/>
                </a:solidFill>
                <a:latin typeface="Arial"/>
              </a:rPr>
              <a:t>Base rates stay unchanged. The surcharge rides on top.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4023360"/>
          <a:ext cx="1106424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2743200"/>
                <a:gridCol w="2743200"/>
              </a:tblGrid>
              <a:tr h="579120"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At today’s diesel</a:t>
                      </a:r>
                    </a:p>
                  </a:txBody>
                  <a:tcPr marL="91440">
                    <a:solidFill>
                      <a:srgbClr val="ED1E24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Enroute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B8B8B8"/>
                          </a:solidFill>
                          <a:latin typeface="Arial"/>
                        </a:rPr>
                        <a:t>$1.50 / mi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ED1E24"/>
                          </a:solidFill>
                          <a:latin typeface="Arial"/>
                        </a:rPr>
                        <a:t>$1.89 / mi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On-hook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B8B8B8"/>
                          </a:solidFill>
                          <a:latin typeface="Arial"/>
                        </a:rPr>
                        <a:t>$2.75 / mi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ED1E24"/>
                          </a:solidFill>
                          <a:latin typeface="Arial"/>
                        </a:rPr>
                        <a:t>$3.14 / mi</a:t>
                      </a:r>
                    </a:p>
                  </a:txBody>
                  <a:tcPr marL="91440">
                    <a:solidFill>
                      <a:srgbClr val="0E0E0E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03504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 i="0">
                <a:solidFill>
                  <a:srgbClr val="B8B8B8"/>
                </a:solidFill>
                <a:latin typeface="Arial"/>
              </a:rPr>
              <a:t>Requires a signed amendment to the contract rate schedule.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